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Playfair Display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  <p:embeddedFont>
      <p:font typeface="Average"/>
      <p:regular r:id="rId32"/>
    </p:embeddedFont>
    <p:embeddedFont>
      <p:font typeface="Playfair Display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33" Type="http://schemas.openxmlformats.org/officeDocument/2006/relationships/font" Target="fonts/PlayfairDisplay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Semi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layfairDisplay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95c9c55d2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195c9c55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16b0684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d16b0684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df511b4c77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df511b4c7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df511b4c77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df511b4c77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76589a1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76589a1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76589a18a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76589a18a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c39f047f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c39f047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e03100c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e03100c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c39f047fc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1c39f047f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195c9c55d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195c9c5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ainforests.mongabay.com/brazil/" TargetMode="External"/><Relationship Id="rId4" Type="http://schemas.openxmlformats.org/officeDocument/2006/relationships/hyperlink" Target="https://www.statista.com/" TargetMode="External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DAFAF"/>
            </a:gs>
            <a:gs pos="100000">
              <a:srgbClr val="4663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60600" y="2571750"/>
            <a:ext cx="3450102" cy="34501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30000"/>
              </a:srgbClr>
            </a:outerShdw>
          </a:effectLst>
        </p:spPr>
      </p:pic>
      <p:sp>
        <p:nvSpPr>
          <p:cNvPr id="278" name="Google Shape;278;p13"/>
          <p:cNvSpPr txBox="1"/>
          <p:nvPr>
            <p:ph type="ctrTitle"/>
          </p:nvPr>
        </p:nvSpPr>
        <p:spPr>
          <a:xfrm>
            <a:off x="514400" y="907850"/>
            <a:ext cx="4874700" cy="22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4200">
                <a:latin typeface="Playfair Display"/>
                <a:ea typeface="Playfair Display"/>
                <a:cs typeface="Playfair Display"/>
                <a:sym typeface="Playfair Display"/>
              </a:rPr>
              <a:t>Analiza procesu deforestacji </a:t>
            </a:r>
            <a:endParaRPr b="0" sz="4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4200">
                <a:latin typeface="Playfair Display"/>
                <a:ea typeface="Playfair Display"/>
                <a:cs typeface="Playfair Display"/>
                <a:sym typeface="Playfair Display"/>
              </a:rPr>
              <a:t>w Brazylii</a:t>
            </a:r>
            <a:endParaRPr b="0" sz="4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Grupa Databenders</a:t>
            </a:r>
            <a:endParaRPr sz="20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54575" y="2169050"/>
            <a:ext cx="3852800" cy="385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30000"/>
              </a:srgbClr>
            </a:outerShdw>
          </a:effectLst>
        </p:spPr>
      </p:pic>
      <p:pic>
        <p:nvPicPr>
          <p:cNvPr id="281" name="Google Shape;281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598200" y="3512653"/>
            <a:ext cx="2509174" cy="2509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/>
          <p:nvPr>
            <p:ph idx="4294967295" type="title"/>
          </p:nvPr>
        </p:nvSpPr>
        <p:spPr>
          <a:xfrm>
            <a:off x="0" y="0"/>
            <a:ext cx="914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1800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Zależność między pożarami a procesem wylesiania</a:t>
            </a:r>
            <a:endParaRPr sz="1800">
              <a:solidFill>
                <a:srgbClr val="040C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</p:txBody>
      </p:sp>
      <p:pic>
        <p:nvPicPr>
          <p:cNvPr id="357" name="Google Shape;3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025"/>
            <a:ext cx="9144002" cy="376746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2"/>
          <p:cNvSpPr txBox="1"/>
          <p:nvPr/>
        </p:nvSpPr>
        <p:spPr>
          <a:xfrm>
            <a:off x="32175" y="395700"/>
            <a:ext cx="906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●"/>
            </a:pPr>
            <a:r>
              <a:rPr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Współczynnik korelacji między powierzchnią </a:t>
            </a:r>
            <a:r>
              <a:rPr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wylesionych</a:t>
            </a:r>
            <a:r>
              <a:rPr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obszarów a liczbą pożarów: </a:t>
            </a:r>
            <a:r>
              <a:rPr b="1"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0.8338</a:t>
            </a:r>
            <a:r>
              <a:rPr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endParaRPr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●"/>
            </a:pPr>
            <a:r>
              <a:rPr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Stany o silnej korelacji: Rondonia, Mato Grosso, Para,</a:t>
            </a:r>
            <a:endParaRPr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●"/>
            </a:pPr>
            <a:r>
              <a:rPr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Brak korelacji w stanie Amapa.</a:t>
            </a:r>
            <a:endParaRPr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3"/>
          <p:cNvPicPr preferRelativeResize="0"/>
          <p:nvPr/>
        </p:nvPicPr>
        <p:blipFill rotWithShape="1">
          <a:blip r:embed="rId3">
            <a:alphaModFix/>
          </a:blip>
          <a:srcRect b="1806" l="0" r="0" t="2104"/>
          <a:stretch/>
        </p:blipFill>
        <p:spPr>
          <a:xfrm>
            <a:off x="2644150" y="463500"/>
            <a:ext cx="6501600" cy="468277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3"/>
          <p:cNvSpPr txBox="1"/>
          <p:nvPr/>
        </p:nvSpPr>
        <p:spPr>
          <a:xfrm>
            <a:off x="155100" y="463500"/>
            <a:ext cx="19488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Czy istnieje związek między aktywnością El Nino a stopniem/tempem deforestacji?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Czy istnieje związek między aktywnością El Nino a liczbą pożarów?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Czy zależności zaobserwowane dla całego obszaru są takie same na poziomie regionów?</a:t>
            </a:r>
            <a:endParaRPr sz="1200"/>
          </a:p>
        </p:txBody>
      </p:sp>
      <p:sp>
        <p:nvSpPr>
          <p:cNvPr id="365" name="Google Shape;365;p23"/>
          <p:cNvSpPr txBox="1"/>
          <p:nvPr>
            <p:ph idx="4294967295" type="title"/>
          </p:nvPr>
        </p:nvSpPr>
        <p:spPr>
          <a:xfrm>
            <a:off x="0" y="0"/>
            <a:ext cx="91440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1800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El Nino / Deforestacja</a:t>
            </a:r>
            <a:endParaRPr sz="1800">
              <a:solidFill>
                <a:srgbClr val="040C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2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4"/>
          <p:cNvPicPr preferRelativeResize="0"/>
          <p:nvPr/>
        </p:nvPicPr>
        <p:blipFill rotWithShape="1">
          <a:blip r:embed="rId3">
            <a:alphaModFix/>
          </a:blip>
          <a:srcRect b="1775" l="0" r="0" t="1727"/>
          <a:stretch/>
        </p:blipFill>
        <p:spPr>
          <a:xfrm>
            <a:off x="2642400" y="431100"/>
            <a:ext cx="6501600" cy="471239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 txBox="1"/>
          <p:nvPr/>
        </p:nvSpPr>
        <p:spPr>
          <a:xfrm>
            <a:off x="0" y="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 Nina / </a:t>
            </a:r>
            <a:r>
              <a:rPr b="1" lang="pl" sz="1800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Deforestacja</a:t>
            </a:r>
            <a:endParaRPr sz="1800">
              <a:solidFill>
                <a:srgbClr val="040C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125550" y="461700"/>
            <a:ext cx="2035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Czy istnieje związek między aktywnością La Nina a stopniem/tempem deforestacji?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Czy zależności zaobserwowane dla całego obszaru są takie same na poziomie regionów?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39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7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 flipH="1">
            <a:off x="-275876" y="2789800"/>
            <a:ext cx="4959304" cy="2948574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171450">
              <a:srgbClr val="000000">
                <a:alpha val="50000"/>
              </a:srgbClr>
            </a:outerShdw>
          </a:effectLst>
        </p:spPr>
      </p:pic>
      <p:pic>
        <p:nvPicPr>
          <p:cNvPr id="388" name="Google Shape;388;p27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3363095" y="1862900"/>
            <a:ext cx="5932180" cy="3527001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61925">
              <a:srgbClr val="000000">
                <a:alpha val="50000"/>
              </a:srgbClr>
            </a:outerShdw>
          </a:effectLst>
        </p:spPr>
      </p:pic>
      <p:sp>
        <p:nvSpPr>
          <p:cNvPr id="389" name="Google Shape;389;p27"/>
          <p:cNvSpPr/>
          <p:nvPr/>
        </p:nvSpPr>
        <p:spPr>
          <a:xfrm>
            <a:off x="1560650" y="1862900"/>
            <a:ext cx="5781000" cy="16596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28638" rotWithShape="0" algn="bl" dir="5400000" dist="85725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1844600" y="2063000"/>
            <a:ext cx="5213100" cy="1259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28638" rotWithShape="0" algn="bl" dir="5400000" dist="85725">
              <a:srgbClr val="666666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"/>
          <p:cNvSpPr txBox="1"/>
          <p:nvPr>
            <p:ph idx="4294967295" type="title"/>
          </p:nvPr>
        </p:nvSpPr>
        <p:spPr>
          <a:xfrm>
            <a:off x="1056750" y="2323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Playfair Display"/>
                <a:ea typeface="Playfair Display"/>
                <a:cs typeface="Playfair Display"/>
                <a:sym typeface="Playfair Display"/>
              </a:rPr>
              <a:t>Dziękujemy za uwagę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/>
          <p:nvPr/>
        </p:nvSpPr>
        <p:spPr>
          <a:xfrm>
            <a:off x="4508375" y="2623250"/>
            <a:ext cx="2535300" cy="23508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642938" rotWithShape="0" algn="bl" dir="5400000" dist="133350">
              <a:srgbClr val="666666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8"/>
          <p:cNvSpPr/>
          <p:nvPr/>
        </p:nvSpPr>
        <p:spPr>
          <a:xfrm>
            <a:off x="2059325" y="2623250"/>
            <a:ext cx="2535300" cy="23508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642938" rotWithShape="0" algn="bl" dir="5400000" dist="133350">
              <a:srgbClr val="666666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8"/>
          <p:cNvSpPr/>
          <p:nvPr/>
        </p:nvSpPr>
        <p:spPr>
          <a:xfrm>
            <a:off x="3318650" y="1116875"/>
            <a:ext cx="2535300" cy="23508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642938" rotWithShape="0" algn="bl" dir="5400000" dist="133350">
              <a:srgbClr val="666666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8"/>
          <p:cNvSpPr/>
          <p:nvPr/>
        </p:nvSpPr>
        <p:spPr>
          <a:xfrm>
            <a:off x="5621725" y="1116875"/>
            <a:ext cx="2535300" cy="23508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642938" rotWithShape="0" algn="bl" dir="5400000" dist="133350">
              <a:srgbClr val="666666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986975" y="1116875"/>
            <a:ext cx="2535300" cy="23508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642938" rotWithShape="0" algn="bl" dir="5400000" dist="133350">
              <a:srgbClr val="666666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 txBox="1"/>
          <p:nvPr>
            <p:ph idx="4294967295" type="title"/>
          </p:nvPr>
        </p:nvSpPr>
        <p:spPr>
          <a:xfrm>
            <a:off x="311700" y="303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Zespół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2374545" y="39464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3" name="Google Shape;403;p28"/>
          <p:cNvSpPr txBox="1"/>
          <p:nvPr/>
        </p:nvSpPr>
        <p:spPr>
          <a:xfrm>
            <a:off x="4584169" y="3938568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4" name="Google Shape;404;p28"/>
          <p:cNvSpPr txBox="1"/>
          <p:nvPr/>
        </p:nvSpPr>
        <p:spPr>
          <a:xfrm>
            <a:off x="6793795" y="3938568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05" name="Google Shape;405;p28"/>
          <p:cNvPicPr preferRelativeResize="0"/>
          <p:nvPr/>
        </p:nvPicPr>
        <p:blipFill rotWithShape="1">
          <a:blip r:embed="rId3">
            <a:alphaModFix amt="48000"/>
          </a:blip>
          <a:srcRect b="-4009" l="0" r="0" t="4010"/>
          <a:stretch/>
        </p:blipFill>
        <p:spPr>
          <a:xfrm>
            <a:off x="5766674" y="3261276"/>
            <a:ext cx="4705623" cy="2780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57175">
              <a:srgbClr val="000000">
                <a:alpha val="20000"/>
              </a:srgbClr>
            </a:outerShdw>
          </a:effectLst>
        </p:spPr>
      </p:pic>
      <p:sp>
        <p:nvSpPr>
          <p:cNvPr id="406" name="Google Shape;406;p28"/>
          <p:cNvSpPr txBox="1"/>
          <p:nvPr/>
        </p:nvSpPr>
        <p:spPr>
          <a:xfrm>
            <a:off x="4961050" y="303500"/>
            <a:ext cx="338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Zespół Databenders</a:t>
            </a:r>
            <a:endParaRPr b="1" sz="31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7" name="Google Shape;407;p28"/>
          <p:cNvSpPr/>
          <p:nvPr/>
        </p:nvSpPr>
        <p:spPr>
          <a:xfrm>
            <a:off x="1204625" y="1323275"/>
            <a:ext cx="2100000" cy="1938000"/>
          </a:xfrm>
          <a:prstGeom prst="diamond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76200">
              <a:srgbClr val="434343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3536300" y="1323275"/>
            <a:ext cx="2100000" cy="1938000"/>
          </a:xfrm>
          <a:prstGeom prst="diamond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76200">
              <a:srgbClr val="434343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5839375" y="1323275"/>
            <a:ext cx="2100000" cy="1938000"/>
          </a:xfrm>
          <a:prstGeom prst="diamond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76200">
              <a:srgbClr val="434343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8"/>
          <p:cNvSpPr/>
          <p:nvPr/>
        </p:nvSpPr>
        <p:spPr>
          <a:xfrm>
            <a:off x="4726025" y="2829650"/>
            <a:ext cx="2100000" cy="1938000"/>
          </a:xfrm>
          <a:prstGeom prst="diamond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76200">
              <a:srgbClr val="434343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8"/>
          <p:cNvSpPr/>
          <p:nvPr/>
        </p:nvSpPr>
        <p:spPr>
          <a:xfrm>
            <a:off x="2276975" y="2829650"/>
            <a:ext cx="2100000" cy="1938000"/>
          </a:xfrm>
          <a:prstGeom prst="diamond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76200">
              <a:srgbClr val="434343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"/>
          <p:cNvSpPr txBox="1"/>
          <p:nvPr/>
        </p:nvSpPr>
        <p:spPr>
          <a:xfrm>
            <a:off x="1465725" y="2061425"/>
            <a:ext cx="18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Radek Brzana</a:t>
            </a:r>
            <a:endParaRPr sz="18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2548625" y="3567800"/>
            <a:ext cx="217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Oleg Lomonos</a:t>
            </a:r>
            <a:endParaRPr sz="18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5042150" y="3547550"/>
            <a:ext cx="18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Joanna Reszka</a:t>
            </a:r>
            <a:endParaRPr sz="18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3788375" y="2061425"/>
            <a:ext cx="27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Marta Jakubik </a:t>
            </a:r>
            <a:endParaRPr sz="18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6223750" y="2095925"/>
            <a:ext cx="253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Joanna Król</a:t>
            </a:r>
            <a:endParaRPr sz="18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417" name="Google Shape;417;p28"/>
          <p:cNvCxnSpPr/>
          <p:nvPr/>
        </p:nvCxnSpPr>
        <p:spPr>
          <a:xfrm rot="10800000">
            <a:off x="5636300" y="878150"/>
            <a:ext cx="128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8" name="Google Shape;418;p28"/>
          <p:cNvPicPr preferRelativeResize="0"/>
          <p:nvPr/>
        </p:nvPicPr>
        <p:blipFill>
          <a:blip r:embed="rId4">
            <a:alphaModFix amt="52999"/>
          </a:blip>
          <a:stretch>
            <a:fillRect/>
          </a:stretch>
        </p:blipFill>
        <p:spPr>
          <a:xfrm>
            <a:off x="-55775" y="-107675"/>
            <a:ext cx="3214100" cy="2350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09550">
              <a:srgbClr val="000000">
                <a:alpha val="16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title"/>
          </p:nvPr>
        </p:nvSpPr>
        <p:spPr>
          <a:xfrm>
            <a:off x="1604750" y="701450"/>
            <a:ext cx="6222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Lasy deszczowe - charakterystyka</a:t>
            </a:r>
            <a:endParaRPr>
              <a:solidFill>
                <a:srgbClr val="040C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7" name="Google Shape;287;p14"/>
          <p:cNvSpPr txBox="1"/>
          <p:nvPr>
            <p:ph idx="1" type="body"/>
          </p:nvPr>
        </p:nvSpPr>
        <p:spPr>
          <a:xfrm>
            <a:off x="1393800" y="2001825"/>
            <a:ext cx="70305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pl" sz="1600"/>
              <a:t>Zajmują tropikalne obszary</a:t>
            </a:r>
            <a:r>
              <a:rPr lang="pl" sz="1600"/>
              <a:t>  </a:t>
            </a:r>
            <a:r>
              <a:rPr lang="pl" sz="1600">
                <a:solidFill>
                  <a:srgbClr val="040C28"/>
                </a:solidFill>
              </a:rPr>
              <a:t>na wysokości równika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pl" sz="1600"/>
              <a:t>I</a:t>
            </a:r>
            <a:r>
              <a:rPr lang="pl" sz="1600"/>
              <a:t>ntensywne opady efektem różnorodności i bogactwa ekosystemów.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pl" sz="1600"/>
              <a:t>Dom dla zagrożonych gatunków.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pl" sz="1600"/>
              <a:t>I</a:t>
            </a:r>
            <a:r>
              <a:rPr lang="pl" sz="1600"/>
              <a:t>stotna rola w regulacji klimatu.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pl" sz="1600"/>
              <a:t>Odkryte w nich rośliny podstawą codziennej diety.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pl" sz="1600"/>
              <a:t>Zagrożone wylesieniem.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 flipH="1" rot="1208287">
            <a:off x="-1073470" y="-610428"/>
            <a:ext cx="5365640" cy="3170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19075">
              <a:srgbClr val="000000">
                <a:alpha val="32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0" l="0" r="24528" t="0"/>
          <a:stretch/>
        </p:blipFill>
        <p:spPr>
          <a:xfrm>
            <a:off x="172375" y="181825"/>
            <a:ext cx="5051751" cy="47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/>
          <p:nvPr/>
        </p:nvSpPr>
        <p:spPr>
          <a:xfrm>
            <a:off x="172375" y="349825"/>
            <a:ext cx="2927700" cy="40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4">
            <a:alphaModFix/>
          </a:blip>
          <a:srcRect b="-1459" l="-1750" r="1750" t="1460"/>
          <a:stretch/>
        </p:blipFill>
        <p:spPr>
          <a:xfrm>
            <a:off x="5304725" y="454100"/>
            <a:ext cx="3672824" cy="43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/>
        </p:nvSpPr>
        <p:spPr>
          <a:xfrm>
            <a:off x="292951" y="114400"/>
            <a:ext cx="434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900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Przyczyny wylesienia Amazonii </a:t>
            </a:r>
            <a:endParaRPr b="1" sz="1900">
              <a:solidFill>
                <a:srgbClr val="040C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7" name="Google Shape;297;p15"/>
          <p:cNvPicPr preferRelativeResize="0"/>
          <p:nvPr/>
        </p:nvPicPr>
        <p:blipFill rotWithShape="1">
          <a:blip r:embed="rId3">
            <a:alphaModFix/>
          </a:blip>
          <a:srcRect b="69664" l="72494" r="0" t="2986"/>
          <a:stretch/>
        </p:blipFill>
        <p:spPr>
          <a:xfrm>
            <a:off x="3302250" y="576100"/>
            <a:ext cx="1658324" cy="12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/>
          <p:nvPr/>
        </p:nvSpPr>
        <p:spPr>
          <a:xfrm>
            <a:off x="2772950" y="731650"/>
            <a:ext cx="365700" cy="1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600">
                <a:latin typeface="Playfair Display"/>
                <a:ea typeface="Playfair Display"/>
                <a:cs typeface="Playfair Display"/>
                <a:sym typeface="Playfair Display"/>
              </a:rPr>
              <a:t>Opis problemu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04" name="Google Shape;304;p16"/>
          <p:cNvGrpSpPr/>
          <p:nvPr/>
        </p:nvGrpSpPr>
        <p:grpSpPr>
          <a:xfrm>
            <a:off x="431976" y="1304950"/>
            <a:ext cx="2632605" cy="3416400"/>
            <a:chOff x="431925" y="1304875"/>
            <a:chExt cx="2628925" cy="3416400"/>
          </a:xfrm>
        </p:grpSpPr>
        <p:sp>
          <p:nvSpPr>
            <p:cNvPr id="305" name="Google Shape;305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16"/>
          <p:cNvSpPr txBox="1"/>
          <p:nvPr>
            <p:ph idx="4294967295" type="body"/>
          </p:nvPr>
        </p:nvSpPr>
        <p:spPr>
          <a:xfrm>
            <a:off x="566350" y="1328875"/>
            <a:ext cx="24945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1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DEFORESTACJA W BRAZYLII </a:t>
            </a:r>
            <a:endParaRPr sz="121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10">
              <a:solidFill>
                <a:schemeClr val="lt1"/>
              </a:solidFill>
            </a:endParaRPr>
          </a:p>
        </p:txBody>
      </p:sp>
      <p:sp>
        <p:nvSpPr>
          <p:cNvPr id="308" name="Google Shape;308;p16"/>
          <p:cNvSpPr txBox="1"/>
          <p:nvPr>
            <p:ph idx="4294967295" type="body"/>
          </p:nvPr>
        </p:nvSpPr>
        <p:spPr>
          <a:xfrm>
            <a:off x="508400" y="1926475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Jaka powierzchnia na badanym obszarze uległa deforestacji na przestrzeni lat?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Czy tempo deforestacji zmieniało się na przestrzeni lat?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Jak kształtuje się skala i tempo deforestacji w poszczególnych regionach?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309" name="Google Shape;309;p1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310" name="Google Shape;310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1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DEFORESTACJA A POŻARY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3" name="Google Shape;313;p16"/>
          <p:cNvSpPr txBox="1"/>
          <p:nvPr>
            <p:ph idx="4294967295" type="body"/>
          </p:nvPr>
        </p:nvSpPr>
        <p:spPr>
          <a:xfrm>
            <a:off x="3399263" y="1926475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Czy istnieje zależność między liczbą pożarów a stopniem/tempem deforestacji?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/>
              <a:t>Czy taka zależność istnieje w poszczególnych regionach?</a:t>
            </a:r>
            <a:endParaRPr sz="1500"/>
          </a:p>
        </p:txBody>
      </p:sp>
      <p:grpSp>
        <p:nvGrpSpPr>
          <p:cNvPr id="314" name="Google Shape;314;p16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315" name="Google Shape;315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16"/>
          <p:cNvSpPr txBox="1"/>
          <p:nvPr>
            <p:ph idx="4294967295" type="body"/>
          </p:nvPr>
        </p:nvSpPr>
        <p:spPr>
          <a:xfrm>
            <a:off x="6278450" y="12148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l" sz="130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EL NINO / LA NINA I DEFORESTACJA</a:t>
            </a:r>
            <a:endParaRPr sz="1307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8" name="Google Shape;318;p16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Czy istnieje związek między aktywnością El Nino/La Nina a stopniem/tempem deforestacji?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Czy istnieje związek między aktywnością El Nino a liczbą pożarów?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Czy zależności zaobserwowane dla całego obszaru są takie same na poziomie regionów?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 txBox="1"/>
          <p:nvPr>
            <p:ph type="title"/>
          </p:nvPr>
        </p:nvSpPr>
        <p:spPr>
          <a:xfrm>
            <a:off x="900950" y="520200"/>
            <a:ext cx="5306700" cy="41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380">
                <a:latin typeface="Playfair Display"/>
                <a:ea typeface="Playfair Display"/>
                <a:cs typeface="Playfair Display"/>
                <a:sym typeface="Playfair Display"/>
              </a:rPr>
              <a:t>Cel projektu:</a:t>
            </a:r>
            <a:endParaRPr sz="338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380">
                <a:latin typeface="Playfair Display"/>
                <a:ea typeface="Playfair Display"/>
                <a:cs typeface="Playfair Display"/>
                <a:sym typeface="Playfair Display"/>
              </a:rPr>
              <a:t>Zbadać czy istnieje związek między zjawiskami klimatycznymi i liczbą pożarów a procesem wylesiania w </a:t>
            </a:r>
            <a:r>
              <a:rPr lang="pl" sz="3380">
                <a:latin typeface="Playfair Display"/>
                <a:ea typeface="Playfair Display"/>
                <a:cs typeface="Playfair Display"/>
                <a:sym typeface="Playfair Display"/>
              </a:rPr>
              <a:t>Brazylii</a:t>
            </a:r>
            <a:r>
              <a:rPr lang="pl" sz="3380"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r>
              <a:rPr lang="pl" sz="3380"/>
              <a:t> </a:t>
            </a:r>
            <a:endParaRPr sz="338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type="title"/>
          </p:nvPr>
        </p:nvSpPr>
        <p:spPr>
          <a:xfrm>
            <a:off x="1303800" y="735625"/>
            <a:ext cx="7030500" cy="65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latin typeface="Playfair Display"/>
                <a:ea typeface="Playfair Display"/>
                <a:cs typeface="Playfair Display"/>
                <a:sym typeface="Playfair Display"/>
              </a:rPr>
              <a:t>Dostępne dane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9" name="Google Shape;329;p18"/>
          <p:cNvSpPr txBox="1"/>
          <p:nvPr>
            <p:ph idx="1" type="body"/>
          </p:nvPr>
        </p:nvSpPr>
        <p:spPr>
          <a:xfrm>
            <a:off x="952500" y="1597875"/>
            <a:ext cx="73818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36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25"/>
              <a:buFont typeface="Arial"/>
              <a:buAutoNum type="arabicParenR"/>
            </a:pPr>
            <a:r>
              <a:rPr b="1" lang="pl" sz="1125"/>
              <a:t>Wylesianie:</a:t>
            </a:r>
            <a:endParaRPr sz="800">
              <a:solidFill>
                <a:srgbClr val="000000"/>
              </a:solidFill>
            </a:endParaRPr>
          </a:p>
          <a:p>
            <a:pPr indent="-243499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pl" sz="1000">
                <a:solidFill>
                  <a:srgbClr val="000000"/>
                </a:solidFill>
              </a:rPr>
              <a:t>całkowita powierzchnia wylesienia </a:t>
            </a:r>
            <a:r>
              <a:rPr lang="pl" sz="1000">
                <a:solidFill>
                  <a:srgbClr val="000000"/>
                </a:solidFill>
              </a:rPr>
              <a:t>(km²) w każdym z 9 regionów w latach 2004-2019</a:t>
            </a:r>
            <a:endParaRPr sz="1000">
              <a:solidFill>
                <a:srgbClr val="000000"/>
              </a:solidFill>
            </a:endParaRPr>
          </a:p>
          <a:p>
            <a:pPr indent="-243499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pl" sz="1000">
                <a:solidFill>
                  <a:srgbClr val="000000"/>
                </a:solidFill>
              </a:rPr>
              <a:t>144 rekordy; dane z map PRODES ze zdjęć satelitarnych </a:t>
            </a:r>
            <a:r>
              <a:rPr lang="pl" sz="800">
                <a:solidFill>
                  <a:srgbClr val="000000"/>
                </a:solidFill>
              </a:rPr>
              <a:t>(Brazilian Amazon Rainforest Monitoring Program by Satellite)</a:t>
            </a:r>
            <a:endParaRPr sz="800">
              <a:solidFill>
                <a:srgbClr val="000000"/>
              </a:solidFill>
            </a:endParaRPr>
          </a:p>
          <a:p>
            <a:pPr indent="-2936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25"/>
              <a:buAutoNum type="arabicParenR"/>
            </a:pPr>
            <a:r>
              <a:rPr b="1" lang="pl" sz="1125"/>
              <a:t>Pożary</a:t>
            </a:r>
            <a:r>
              <a:rPr b="1" lang="pl" sz="1125"/>
              <a:t>:</a:t>
            </a:r>
            <a:r>
              <a:rPr lang="pl" sz="1125"/>
              <a:t> </a:t>
            </a:r>
            <a:endParaRPr sz="1000">
              <a:solidFill>
                <a:srgbClr val="000000"/>
              </a:solidFill>
            </a:endParaRPr>
          </a:p>
          <a:p>
            <a:pPr indent="-243499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pl" sz="1000">
                <a:solidFill>
                  <a:srgbClr val="000000"/>
                </a:solidFill>
              </a:rPr>
              <a:t>liczba pożarów w danym miesiącu, roku w każdym z 9 regionów w latach 1999-2019</a:t>
            </a:r>
            <a:endParaRPr sz="1000">
              <a:solidFill>
                <a:srgbClr val="000000"/>
              </a:solidFill>
            </a:endParaRPr>
          </a:p>
          <a:p>
            <a:pPr indent="-243499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pl" sz="1000">
                <a:solidFill>
                  <a:srgbClr val="000000"/>
                </a:solidFill>
              </a:rPr>
              <a:t>2104 rekordy; dane BDQ (Fires Database)</a:t>
            </a:r>
            <a:endParaRPr sz="1000">
              <a:solidFill>
                <a:srgbClr val="000000"/>
              </a:solidFill>
            </a:endParaRPr>
          </a:p>
          <a:p>
            <a:pPr indent="-2936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25"/>
              <a:buAutoNum type="arabicParenR"/>
            </a:pPr>
            <a:r>
              <a:rPr b="1" lang="pl" sz="1125"/>
              <a:t>Intensywność El Nino i La Nina:</a:t>
            </a:r>
            <a:r>
              <a:rPr lang="pl" sz="1125"/>
              <a:t> </a:t>
            </a:r>
            <a:endParaRPr sz="1000">
              <a:solidFill>
                <a:srgbClr val="000000"/>
              </a:solidFill>
            </a:endParaRPr>
          </a:p>
          <a:p>
            <a:pPr indent="-237149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lang="pl" sz="1000">
                <a:solidFill>
                  <a:srgbClr val="000000"/>
                </a:solidFill>
              </a:rPr>
              <a:t>rok wystąpienia, klasyfikacją (El Nino, La Nina) i  intensywność zjawiska (1-4) w latach 1999 -2019 </a:t>
            </a:r>
            <a:endParaRPr sz="1000">
              <a:solidFill>
                <a:srgbClr val="000000"/>
              </a:solidFill>
            </a:endParaRPr>
          </a:p>
          <a:p>
            <a:pPr indent="-243499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pl" sz="1000">
                <a:solidFill>
                  <a:srgbClr val="000000"/>
                </a:solidFill>
              </a:rPr>
              <a:t>20 rekordów</a:t>
            </a:r>
            <a:endParaRPr sz="1000">
              <a:solidFill>
                <a:srgbClr val="000000"/>
              </a:solidFill>
            </a:endParaRPr>
          </a:p>
          <a:p>
            <a:pPr indent="-2936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25"/>
              <a:buAutoNum type="arabicParenR"/>
            </a:pPr>
            <a:r>
              <a:rPr b="1" lang="pl" sz="1125"/>
              <a:t>Dane uzupełniające:</a:t>
            </a:r>
            <a:r>
              <a:rPr lang="pl" sz="1125"/>
              <a:t> </a:t>
            </a:r>
            <a:endParaRPr sz="1000">
              <a:solidFill>
                <a:srgbClr val="000000"/>
              </a:solidFill>
            </a:endParaRPr>
          </a:p>
          <a:p>
            <a:pPr indent="-237149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</a:pPr>
            <a:r>
              <a:rPr lang="pl" sz="1000">
                <a:solidFill>
                  <a:srgbClr val="000000"/>
                </a:solidFill>
              </a:rPr>
              <a:t>całkowita powierzchnia każdego z 9 regionów oraz powierzchnia  pokryta lasem w 2001 i 2020 roku (źródło: </a:t>
            </a:r>
            <a:r>
              <a:rPr lang="pl" sz="1000" u="sng">
                <a:solidFill>
                  <a:schemeClr val="hlink"/>
                </a:solidFill>
                <a:hlinkClick r:id="rId3"/>
              </a:rPr>
              <a:t>https://rainforests.mongabay.com/brazil/</a:t>
            </a:r>
            <a:r>
              <a:rPr lang="pl" sz="1000">
                <a:solidFill>
                  <a:srgbClr val="000000"/>
                </a:solidFill>
              </a:rPr>
              <a:t>) </a:t>
            </a:r>
            <a:endParaRPr sz="1000">
              <a:solidFill>
                <a:srgbClr val="000000"/>
              </a:solidFill>
            </a:endParaRPr>
          </a:p>
          <a:p>
            <a:pPr indent="-243499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pl" sz="1000">
                <a:solidFill>
                  <a:srgbClr val="000000"/>
                </a:solidFill>
              </a:rPr>
              <a:t>GDP dla poszczególnych regionów w latach 1999-2019 (źródło: </a:t>
            </a:r>
            <a:r>
              <a:rPr lang="pl" sz="1000" u="sng">
                <a:solidFill>
                  <a:schemeClr val="hlink"/>
                </a:solidFill>
                <a:hlinkClick r:id="rId4"/>
              </a:rPr>
              <a:t>https://www.statista.com/</a:t>
            </a:r>
            <a:r>
              <a:rPr lang="pl" sz="1000">
                <a:solidFill>
                  <a:srgbClr val="000000"/>
                </a:solidFill>
              </a:rPr>
              <a:t> )</a:t>
            </a:r>
            <a:endParaRPr sz="10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2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5"/>
          </a:p>
        </p:txBody>
      </p:sp>
      <p:pic>
        <p:nvPicPr>
          <p:cNvPr id="330" name="Google Shape;330;p18"/>
          <p:cNvPicPr preferRelativeResize="0"/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5315425" y="2853075"/>
            <a:ext cx="3991525" cy="2452625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133350">
              <a:srgbClr val="B7B7B7">
                <a:alpha val="37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9"/>
          <p:cNvPicPr preferRelativeResize="0"/>
          <p:nvPr/>
        </p:nvPicPr>
        <p:blipFill rotWithShape="1">
          <a:blip r:embed="rId3">
            <a:alphaModFix/>
          </a:blip>
          <a:srcRect b="0" l="6209" r="3145" t="0"/>
          <a:stretch/>
        </p:blipFill>
        <p:spPr>
          <a:xfrm>
            <a:off x="2192554" y="0"/>
            <a:ext cx="69514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9"/>
          <p:cNvSpPr txBox="1"/>
          <p:nvPr/>
        </p:nvSpPr>
        <p:spPr>
          <a:xfrm>
            <a:off x="0" y="1046875"/>
            <a:ext cx="1883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360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</a:pPr>
            <a:r>
              <a:rPr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utrata </a:t>
            </a:r>
            <a:r>
              <a:rPr b="1"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240 tys km 2</a:t>
            </a:r>
            <a:endParaRPr b="1"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          lasu w ciągu 20 lat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360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</a:pPr>
            <a:r>
              <a:rPr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rejony największego wylesienia: 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Para, Mato Grosso, Rondonia, Amazonas</a:t>
            </a:r>
            <a:endParaRPr b="1"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360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</a:pPr>
            <a:r>
              <a:rPr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postępujące</a:t>
            </a:r>
            <a:r>
              <a:rPr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wylesienie od południa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19"/>
          <p:cNvSpPr txBox="1"/>
          <p:nvPr/>
        </p:nvSpPr>
        <p:spPr>
          <a:xfrm>
            <a:off x="0" y="0"/>
            <a:ext cx="925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Skala wylesiania</a:t>
            </a:r>
            <a:endParaRPr sz="1200">
              <a:solidFill>
                <a:srgbClr val="040C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100" y="44075"/>
            <a:ext cx="7522374" cy="48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0"/>
          <p:cNvSpPr txBox="1"/>
          <p:nvPr/>
        </p:nvSpPr>
        <p:spPr>
          <a:xfrm>
            <a:off x="0" y="44075"/>
            <a:ext cx="948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Tempo </a:t>
            </a:r>
            <a:r>
              <a:rPr b="1" lang="pl" sz="1600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wylesiania</a:t>
            </a:r>
            <a:endParaRPr sz="1600">
              <a:solidFill>
                <a:srgbClr val="040C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0" y="1028700"/>
            <a:ext cx="1757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360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</a:pPr>
            <a:r>
              <a:rPr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najintensywniejsze na początku lat 2000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360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</a:pPr>
            <a:r>
              <a:rPr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stabilne 2009-2018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360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Char char="●"/>
            </a:pPr>
            <a:r>
              <a:rPr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wzrost intensywności wylesienia od 2018 r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Amazonas, Para, Acre, Roraima</a:t>
            </a:r>
            <a:endParaRPr b="1"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>
            <p:ph idx="4294967295" type="title"/>
          </p:nvPr>
        </p:nvSpPr>
        <p:spPr>
          <a:xfrm>
            <a:off x="0" y="0"/>
            <a:ext cx="914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1800">
                <a:solidFill>
                  <a:srgbClr val="040C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Pożary brazylijskich lasów deszczowych w latach 2004 - 2019</a:t>
            </a:r>
            <a:endParaRPr sz="1800">
              <a:solidFill>
                <a:srgbClr val="040C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</p:txBody>
      </p:sp>
      <p:sp>
        <p:nvSpPr>
          <p:cNvPr id="350" name="Google Shape;350;p21"/>
          <p:cNvSpPr txBox="1"/>
          <p:nvPr/>
        </p:nvSpPr>
        <p:spPr>
          <a:xfrm>
            <a:off x="32175" y="395700"/>
            <a:ext cx="509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●"/>
            </a:pPr>
            <a:r>
              <a:rPr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Liczba ognisk pożarów w latach 2004 - 2019: </a:t>
            </a:r>
            <a:r>
              <a:rPr b="1"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1 827 273,</a:t>
            </a:r>
            <a:endParaRPr b="1"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●"/>
            </a:pPr>
            <a:r>
              <a:rPr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Największe zagęszczenie ognisk pożarów w pobliżu aglomeracji,</a:t>
            </a:r>
            <a:endParaRPr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Char char="●"/>
            </a:pPr>
            <a:r>
              <a:rPr lang="pl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Stany z największą liczbą pożarów: Para, Mato Grosso, Rondonia.</a:t>
            </a:r>
            <a:endParaRPr b="1"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75" y="1132972"/>
            <a:ext cx="9144002" cy="401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